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23C16-4F5F-4D6B-AAF3-C4D3CF4258A7}" type="datetimeFigureOut">
              <a:rPr lang="pt-PT" smtClean="0"/>
              <a:t>21/05/2013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6A61C-B089-4A91-ADFE-FEE597627A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8475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10519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5871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136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2030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512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0589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0933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2565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2998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0742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899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1909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4876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5613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2986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842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9590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6142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A61C-B089-4A91-ADFE-FEE597627AA6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686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92ED-F12C-41B8-81DB-635D72825848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77FE-9501-4DF0-A3D2-CCE4CB917B2C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645C-1E39-4F05-BA3B-B400DE537000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346A-F18D-41C4-AAEA-96B1F12CAB5B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0A20-669D-4677-859B-59DE8C9D61E1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2592-E71A-4C69-9083-5D169783CFA4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2458-CAB5-4414-B3EF-5341F48CC308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1DB8-2376-4780-88E5-494F40837DBF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106D-F6F2-48E3-9927-0954AFF6F1B3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E9F5-C1F3-415E-BFED-613BB04819F9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5822-A1C0-48CF-AFFB-E5ED17B5C7DB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74B8-ADF3-49CB-85CC-DBD9E93F3751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47AD-85E7-41C7-856D-253B7AB50B1B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79FBC-2F4E-435F-B88C-6066AA718954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1B26-D451-484E-B13D-1D1051702905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07FC-FA46-48D4-91CA-DCBE7633426F}" type="datetime1">
              <a:rPr lang="en-US" smtClean="0"/>
              <a:t>5/21/2013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46DEE-6FAB-48CE-AF83-EB768000C83B}" type="datetime1">
              <a:rPr lang="en-US" smtClean="0"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Memorial do Convento, José Saramago - O Narrador: Classificação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7190" y="2280523"/>
            <a:ext cx="4941258" cy="2937455"/>
          </a:xfrm>
        </p:spPr>
        <p:txBody>
          <a:bodyPr/>
          <a:lstStyle/>
          <a:p>
            <a:r>
              <a:rPr lang="pt-PT" sz="4800" dirty="0" smtClean="0"/>
              <a:t>Classificação do Narrador em </a:t>
            </a:r>
            <a:r>
              <a:rPr lang="pt-PT" sz="4800" i="1" dirty="0" smtClean="0"/>
              <a:t>Memorial do Convento</a:t>
            </a:r>
            <a:endParaRPr lang="pt-PT" sz="4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397704"/>
              </p:ext>
            </p:extLst>
          </p:nvPr>
        </p:nvGraphicFramePr>
        <p:xfrm>
          <a:off x="954742" y="1"/>
          <a:ext cx="8305814" cy="1414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14"/>
              </a:tblGrid>
              <a:tr h="1414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</a:rPr>
                        <a:t>402308_Escola </a:t>
                      </a:r>
                      <a:r>
                        <a:rPr lang="pt-PT" sz="1200" dirty="0">
                          <a:effectLst/>
                        </a:rPr>
                        <a:t>Secundária de Moura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Ano Letivo 2012/2013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Disciplina de Português – 12.º Ano, Turma B</a:t>
                      </a:r>
                      <a:endParaRPr lang="pt-P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49" name="Imagem 1" descr="http://www.drealg.min-edu.pt/imgs/img_logo_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12" y="0"/>
            <a:ext cx="2124636" cy="59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m 2" descr="http://profile.ak.fbcdn.net/hprofile-ak-snc4/273381_100002892551665_4092945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389" y="59157"/>
            <a:ext cx="480239" cy="4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3041182" y="6067445"/>
            <a:ext cx="2906713" cy="64770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PT" sz="1500" b="1" dirty="0" smtClean="0">
                <a:solidFill>
                  <a:schemeClr val="accent1">
                    <a:lumMod val="75000"/>
                  </a:schemeClr>
                </a:solidFill>
              </a:rPr>
              <a:t>A Docente da Disciplina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</a:rPr>
              <a:t>Cristina Frutuoso</a:t>
            </a:r>
            <a:endParaRPr lang="pt-PT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134470" y="6067445"/>
            <a:ext cx="2906712" cy="64770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PT" sz="1500" b="1" dirty="0" smtClean="0">
                <a:solidFill>
                  <a:schemeClr val="accent1">
                    <a:lumMod val="75000"/>
                  </a:schemeClr>
                </a:solidFill>
              </a:rPr>
              <a:t>Trabalho realizado por: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pt-PT" sz="1200" dirty="0" smtClean="0">
                <a:solidFill>
                  <a:schemeClr val="accent1">
                    <a:lumMod val="75000"/>
                  </a:schemeClr>
                </a:solidFill>
              </a:rPr>
              <a:t>Luís Nepomuceno – N.º 15</a:t>
            </a:r>
            <a:endParaRPr lang="pt-PT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5728448" y="6067445"/>
            <a:ext cx="2906712" cy="42227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PT" sz="1500" b="1" dirty="0" smtClean="0">
                <a:solidFill>
                  <a:schemeClr val="accent1">
                    <a:lumMod val="75000"/>
                  </a:schemeClr>
                </a:solidFill>
              </a:rPr>
              <a:t>22 de maio de 2013</a:t>
            </a:r>
            <a:endParaRPr lang="pt-PT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2" name="Picture 4" descr="http://upload.wikimedia.org/wikipedia/pt/thumb/8/85/Memorial_do_convento_(48%C2%AA_edi%C3%A7%C3%A3o).jpg/220px-Memorial_do_convento_(48%C2%AA_edi%C3%A7%C3%A3o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508" y="1490216"/>
            <a:ext cx="2958260" cy="451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9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948472"/>
              </p:ext>
            </p:extLst>
          </p:nvPr>
        </p:nvGraphicFramePr>
        <p:xfrm>
          <a:off x="555625" y="1573213"/>
          <a:ext cx="859735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3846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NARRADOR HOMODIEGÉTICO</a:t>
                      </a:r>
                    </a:p>
                  </a:txBody>
                  <a:tcPr/>
                </a:tc>
              </a:tr>
              <a:tr h="67454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Existem outros </a:t>
                      </a:r>
                      <a:r>
                        <a:rPr lang="pt-P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narradores secundários </a:t>
                      </a:r>
                      <a:r>
                        <a:rPr lang="pt-P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homodiegéticos</a:t>
                      </a:r>
                      <a:r>
                        <a:rPr lang="pt-P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/vozes narrativas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como por exemplo:</a:t>
                      </a:r>
                    </a:p>
                  </a:txBody>
                  <a:tcPr/>
                </a:tc>
              </a:tr>
              <a:tr h="674547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Manuel Milho: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D</a:t>
                      </a: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urante a ida a Pêro Pinheiro, noite após noite, vai contando parte de uma história aos companheiros.</a:t>
                      </a:r>
                    </a:p>
                  </a:txBody>
                  <a:tcPr/>
                </a:tc>
              </a:tr>
              <a:tr h="848192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João Elvas: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pt-PT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</a:t>
                      </a: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 entreter a noite enquanto estão abrigados no telheiro, conta a Baltasar numa série de crimes horrendos.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10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PRESENÇA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74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908488"/>
              </p:ext>
            </p:extLst>
          </p:nvPr>
        </p:nvGraphicFramePr>
        <p:xfrm>
          <a:off x="555625" y="1573213"/>
          <a:ext cx="8597353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9763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OMNISCIENTE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67454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Trata-se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um saber que implica não só a transcendência em relação a todas as personagens como uma perspetiva tridimensional do tempo – o presente, o passado e o futuro – a que está subjacente uma visão integrada dos acontecimentos e a inscrição dos fenómenos narrados numa determinada cultura, transversal a um conhecimento global da História. </a:t>
                      </a:r>
                    </a:p>
                  </a:txBody>
                  <a:tcPr/>
                </a:tc>
              </a:tr>
              <a:tr h="674547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 conhecimento que permite ao narrador seguir eventos ocorridos em tempos distintos. </a:t>
                      </a:r>
                    </a:p>
                  </a:txBody>
                  <a:tcPr/>
                </a:tc>
              </a:tr>
              <a:tr h="674547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Assim, o narrador está presente ao nível do tempo da história e, simultaneamente, surge num outro tempo, posterior, o do discurso, o tempo da enunciação.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11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431874"/>
              </p:ext>
            </p:extLst>
          </p:nvPr>
        </p:nvGraphicFramePr>
        <p:xfrm>
          <a:off x="555625" y="1573214"/>
          <a:ext cx="8597353" cy="4115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51228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INTERNA/INTRADIEGÉTICA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444190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Instaura-se o ponto de vista de uma das personagens que vive a história.</a:t>
                      </a:r>
                    </a:p>
                  </a:txBody>
                  <a:tcPr/>
                </a:tc>
              </a:tr>
              <a:tr h="306429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vezes, é a perspetiva de determinada personagem que nos é apresentada, acontecendo ser esta que apresenta os seus pensamentos e relata os acontecimentos: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pt-P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12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962159" y="4108493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4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962159" y="5011385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5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384409" y="4108493"/>
            <a:ext cx="6369181" cy="7081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dk1"/>
                </a:solidFill>
              </a:rPr>
              <a:t>Relato de Sebastiana Maria de Jesus, mãe de Blimunda, sobre a sua situação no auto de fé</a:t>
            </a:r>
            <a:endParaRPr lang="pt-PT" sz="1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384408" y="5011386"/>
            <a:ext cx="6369181" cy="3822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PT" sz="1400" dirty="0" smtClean="0">
                <a:solidFill>
                  <a:schemeClr val="dk1"/>
                </a:solidFill>
              </a:rPr>
              <a:t>Descrição de Mafra através do olhar de Baltasar</a:t>
            </a:r>
            <a:endParaRPr lang="pt-PT" sz="1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291632"/>
              </p:ext>
            </p:extLst>
          </p:nvPr>
        </p:nvGraphicFramePr>
        <p:xfrm>
          <a:off x="555625" y="1573214"/>
          <a:ext cx="859735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39005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INTERNA/INTRADIEGÉTICA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13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556309" y="2625906"/>
            <a:ext cx="5683126" cy="35462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pt-PT" sz="1400" dirty="0">
                <a:solidFill>
                  <a:schemeClr val="dk1"/>
                </a:solidFill>
              </a:rPr>
              <a:t>“(…) e esta sou eu, Sebastiana Maria de Jesus, um quarto de cristã-nova, que tenho visões e revelações, mas disseram-me no tribunal que era fingimento, que ouço vozes do céu, mas explicaram-me que era feito demoníaco, que sei que posso ser santa como os santos o são, ou ainda melhor, pois não alcanço diferença entre mim e eles, mas repreenderam-me de que isso é presunção insuportável e orgulho monstruoso, desafio a Deus, aqui vou eu blasfema, herética, temerária, amordaçada para que não me ouçam as temeridades, as heresias e as blasfémias, condenada a ser açoitada em público e a oito anos de degredo no reino de Angola (…)”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56309" y="2220688"/>
            <a:ext cx="5683126" cy="385935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4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6396318" y="2623799"/>
            <a:ext cx="2756660" cy="35484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400" dirty="0">
                <a:solidFill>
                  <a:schemeClr val="dk1"/>
                </a:solidFill>
              </a:rPr>
              <a:t>“Está um pouco azamboado Sete-Sóis, que nova Mafra é esta, cinquenta moradas lá em baixo, quinhentas cá em cima, sem falar noutras diferenças, como esta fiada de casas de pasto, barracões quase tão grandes como os dormitórios, com mesas e bancos corridos, fixados no chão (…)”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396318" y="2237864"/>
            <a:ext cx="2756660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5</a:t>
            </a:r>
          </a:p>
        </p:txBody>
      </p:sp>
    </p:spTree>
    <p:extLst>
      <p:ext uri="{BB962C8B-B14F-4D97-AF65-F5344CB8AC3E}">
        <p14:creationId xmlns:p14="http://schemas.microsoft.com/office/powerpoint/2010/main" val="385380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804018"/>
              </p:ext>
            </p:extLst>
          </p:nvPr>
        </p:nvGraphicFramePr>
        <p:xfrm>
          <a:off x="555625" y="1573214"/>
          <a:ext cx="8597353" cy="29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28248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EXTERNA/EXTRADIEGÉTICA</a:t>
                      </a:r>
                      <a:endParaRPr lang="pt-PT" sz="2000" b="1" dirty="0" smtClean="0"/>
                    </a:p>
                  </a:txBody>
                  <a:tcPr/>
                </a:tc>
              </a:tr>
              <a:tr h="2370614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Estamos perante um narrador observador, que descreve objetivamente o ambiente que o cerca: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pt-P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pt-P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14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013081" y="3558550"/>
            <a:ext cx="5683126" cy="7453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400" dirty="0" smtClean="0">
                <a:solidFill>
                  <a:schemeClr val="dk1"/>
                </a:solidFill>
              </a:rPr>
              <a:t>“Ficará </a:t>
            </a:r>
            <a:r>
              <a:rPr lang="pt-PT" sz="1400" dirty="0">
                <a:solidFill>
                  <a:schemeClr val="dk1"/>
                </a:solidFill>
              </a:rPr>
              <a:t>neste alto a que chamam da Vela, daqui se vê o mar, correm águas abundantes e dulcíssimas…”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2013081" y="3172615"/>
            <a:ext cx="5683126" cy="385935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6</a:t>
            </a:r>
          </a:p>
        </p:txBody>
      </p:sp>
    </p:spTree>
    <p:extLst>
      <p:ext uri="{BB962C8B-B14F-4D97-AF65-F5344CB8AC3E}">
        <p14:creationId xmlns:p14="http://schemas.microsoft.com/office/powerpoint/2010/main" val="11513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020074"/>
              </p:ext>
            </p:extLst>
          </p:nvPr>
        </p:nvGraphicFramePr>
        <p:xfrm>
          <a:off x="555625" y="1573214"/>
          <a:ext cx="8597353" cy="4689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6739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INTERVENTIVA/JUDICATIVA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1210022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Surge com a função de comentário, aliada à adesão ou rejeição de comportamentos ou formas de estar das personagens, e apresenta, geralmente, uma função ideológica.</a:t>
                      </a:r>
                    </a:p>
                  </a:txBody>
                  <a:tcPr/>
                </a:tc>
              </a:tr>
              <a:tr h="429324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Encontramos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uma focalização interventiva nos seguintes momentos:</a:t>
                      </a:r>
                      <a:endParaRPr lang="pt-P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17181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narrador tece comentários, por vezes com caráter valorativo, a propósito dos eventos narrados;</a:t>
                      </a:r>
                    </a:p>
                  </a:txBody>
                  <a:tcPr/>
                </a:tc>
              </a:tr>
              <a:tr h="391253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comentários do narrador traduzem a voz do povo;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endParaRPr lang="pt-PT" sz="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endParaRPr lang="pt-PT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7219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narrador recorre a aforismos.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15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4185872" y="4409133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</a:t>
            </a:r>
            <a:r>
              <a:rPr lang="pt-PT" sz="1400" b="1" dirty="0">
                <a:solidFill>
                  <a:schemeClr val="dk1"/>
                </a:solidFill>
              </a:rPr>
              <a:t>7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4185872" y="5361646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</a:t>
            </a:r>
            <a:r>
              <a:rPr lang="pt-PT" sz="1400" b="1" dirty="0">
                <a:solidFill>
                  <a:schemeClr val="dk1"/>
                </a:solidFill>
              </a:rPr>
              <a:t>8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1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725759"/>
              </p:ext>
            </p:extLst>
          </p:nvPr>
        </p:nvGraphicFramePr>
        <p:xfrm>
          <a:off x="555625" y="1573214"/>
          <a:ext cx="859735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6739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INTERVENTIVA/JUDICATIVA</a:t>
                      </a:r>
                      <a:endParaRPr lang="pt-PT" sz="20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16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556310" y="2614115"/>
            <a:ext cx="5024219" cy="37923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400" dirty="0">
                <a:solidFill>
                  <a:schemeClr val="dk1"/>
                </a:solidFill>
              </a:rPr>
              <a:t>“(…) Um dia terão lástima de nós as gentes do futuro por sabermos tão pouco e tão mal, padre Francisco Gonçalves, isto dissera o padre Bartolomeu Lourenço antes de recolher ao seu quarto, e o padre Francisco Gonçalves, como lhe competia, respondeu, Todo o saber está em Deus, Assim é, respondeu o Voador, mas o saber de Deus é como um rio de água que vai correndo para o mar, é Deus a fonte, os homens o oceano, não valia a pena ter criado tanto universo se não fosse para ser assim, </a:t>
            </a:r>
            <a:r>
              <a:rPr lang="pt-PT" sz="1400" b="1" dirty="0">
                <a:solidFill>
                  <a:schemeClr val="dk1"/>
                </a:solidFill>
              </a:rPr>
              <a:t>e a nós parece-nos impossível poder alguém dormir depois de ter dito ou ouvido dizer coisas destas</a:t>
            </a:r>
            <a:r>
              <a:rPr lang="pt-PT" sz="1400" dirty="0">
                <a:solidFill>
                  <a:schemeClr val="dk1"/>
                </a:solidFill>
              </a:rPr>
              <a:t>.”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5723952" y="2610386"/>
            <a:ext cx="3429026" cy="1504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PT" sz="1400" dirty="0">
                <a:solidFill>
                  <a:schemeClr val="dk1"/>
                </a:solidFill>
              </a:rPr>
              <a:t>“(…) já se ouviu bater a porta, soaram os passos na escada, vêm falando familiarmente a ama e a criada, </a:t>
            </a:r>
            <a:r>
              <a:rPr lang="pt-PT" sz="1400" b="1" dirty="0">
                <a:solidFill>
                  <a:schemeClr val="dk1"/>
                </a:solidFill>
              </a:rPr>
              <a:t>pudera não</a:t>
            </a:r>
            <a:r>
              <a:rPr lang="pt-PT" sz="1400" dirty="0">
                <a:solidFill>
                  <a:schemeClr val="dk1"/>
                </a:solidFill>
              </a:rPr>
              <a:t> (…)”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556309" y="2228180"/>
            <a:ext cx="5024219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7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5723952" y="2228180"/>
            <a:ext cx="3429026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8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94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367393"/>
              </p:ext>
            </p:extLst>
          </p:nvPr>
        </p:nvGraphicFramePr>
        <p:xfrm>
          <a:off x="555625" y="1573214"/>
          <a:ext cx="8597353" cy="477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6739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FOCALIZAÇÃO</a:t>
                      </a:r>
                      <a:r>
                        <a:rPr lang="pt-PT" sz="2000" b="1" baseline="0" dirty="0" smtClean="0"/>
                        <a:t> INTERVENTIVA/JUDICATIVA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66168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intervenções do narrador surgem como prolepses.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antecipação de alguns acontecimentos serve os seguintes objetivos:</a:t>
                      </a:r>
                    </a:p>
                  </a:txBody>
                  <a:tcPr/>
                </a:tc>
              </a:tr>
              <a:tr h="133060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crítica social: 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</a:t>
                      </a: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ortes do sobrinho de Baltasar e do infante D. Pedro, de modo a estabelecer o contraste entre os dois funerais;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Morte de Álvaro Diogo, que viria a cair de uma parede, durante a construção do convento;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Bastardos que o rei iria gerar, filhos das freiras que seduzia.</a:t>
                      </a:r>
                    </a:p>
                  </a:txBody>
                  <a:tcPr/>
                </a:tc>
              </a:tr>
              <a:tr h="1210022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visão globalizante de tempos distintos por parte do narrador: 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R</a:t>
                      </a: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eferências aos cravos (símbolos da revolução do 25 de abril);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Associação entre os possíveis voos da passarola e o facto de os homens terem ido à Lua;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Alusão ao tipo de diversões que se vivia no século XVIII e ao cinema.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17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79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797633"/>
              </p:ext>
            </p:extLst>
          </p:nvPr>
        </p:nvGraphicFramePr>
        <p:xfrm>
          <a:off x="556310" y="2080260"/>
          <a:ext cx="8597353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6739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NARRADOR</a:t>
                      </a:r>
                      <a:r>
                        <a:rPr lang="pt-PT" sz="2000" b="1" baseline="0" dirty="0" smtClean="0"/>
                        <a:t> OBJETIVO/SUBJETIVO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66168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narrador pode ser considerado tanto objetivo como subjetivo, já que são várias as situações em que se expressam juízos de valor e opiniões sobre determinados assuntos.</a:t>
                      </a:r>
                    </a:p>
                  </a:txBody>
                  <a:tcPr/>
                </a:tc>
              </a:tr>
              <a:tr h="661687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vezes, utiliza-se a ironia por diversas vezes para expressar aquilo que pensa.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18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5"/>
            <a:ext cx="8596668" cy="112955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AO PONTO DE VISTA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NARRATÁRIO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500780"/>
              </p:ext>
            </p:extLst>
          </p:nvPr>
        </p:nvGraphicFramePr>
        <p:xfrm>
          <a:off x="555625" y="1573214"/>
          <a:ext cx="8597353" cy="436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34971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EXEMPLOS DE NARRATÁRIOS</a:t>
                      </a:r>
                    </a:p>
                  </a:txBody>
                  <a:tcPr/>
                </a:tc>
              </a:tr>
              <a:tr h="150699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Leitores;</a:t>
                      </a:r>
                    </a:p>
                  </a:txBody>
                  <a:tcPr/>
                </a:tc>
              </a:tr>
              <a:tr h="66168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Baltasar e os companheiros de trabalho: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Manuel Milho, na ida a Pêro Pinheiro, noite após noite, vai contando parte de uma história aos companheiros;</a:t>
                      </a:r>
                    </a:p>
                  </a:txBody>
                  <a:tcPr/>
                </a:tc>
              </a:tr>
              <a:tr h="633096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Baltasar: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João Elvas, para entreter a noite enquanto estão abrigados no telheiro, conta uma série de crimes horrendos;</a:t>
                      </a:r>
                    </a:p>
                  </a:txBody>
                  <a:tcPr/>
                </a:tc>
              </a:tr>
              <a:tr h="66168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João Elvas: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D</a:t>
                      </a:r>
                      <a:r>
                        <a:rPr lang="pt-P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urante o diálogo que se estabelece entre este e Baltasar.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19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CIÊNCIA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18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388006"/>
            <a:ext cx="8596668" cy="793281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NARRADOR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56310" y="1385046"/>
            <a:ext cx="8596668" cy="43030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3000" dirty="0"/>
              <a:t>S</a:t>
            </a:r>
            <a:r>
              <a:rPr lang="pt-PT" sz="3000" dirty="0" smtClean="0"/>
              <a:t>er </a:t>
            </a:r>
            <a:r>
              <a:rPr lang="pt-PT" sz="3000" dirty="0"/>
              <a:t>virtual criado pelo autor a quem cabe a tarefa de enunciar o discurso narrativo, organizar o modo de narrar e decidir o ponto de vista a adotar. </a:t>
            </a:r>
            <a:endParaRPr lang="pt-PT" sz="3000" dirty="0" smtClean="0"/>
          </a:p>
          <a:p>
            <a:pPr algn="just">
              <a:lnSpc>
                <a:spcPct val="150000"/>
              </a:lnSpc>
            </a:pPr>
            <a:r>
              <a:rPr lang="pt-PT" sz="3000" dirty="0" smtClean="0"/>
              <a:t>É </a:t>
            </a:r>
            <a:r>
              <a:rPr lang="pt-PT" sz="3000" dirty="0"/>
              <a:t>ao narrador que cabe a configuração do universo diegético.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2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50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48906"/>
              </p:ext>
            </p:extLst>
          </p:nvPr>
        </p:nvGraphicFramePr>
        <p:xfrm>
          <a:off x="555625" y="900861"/>
          <a:ext cx="8597353" cy="560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34971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OMNISCIÊNCIA</a:t>
                      </a:r>
                      <a:r>
                        <a:rPr lang="pt-PT" sz="2000" b="1" baseline="0" dirty="0" smtClean="0"/>
                        <a:t> DO NARRADOR</a:t>
                      </a:r>
                      <a:endParaRPr lang="pt-PT" sz="2000" b="1" dirty="0" smtClean="0"/>
                    </a:p>
                  </a:txBody>
                  <a:tcPr anchor="ctr"/>
                </a:tc>
              </a:tr>
              <a:tr h="2107169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intertextualidade com outras obras e outros autores, ultrapassando as barreiras do tempo;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mudança de focalização do narrador para a de uma personagem;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mudança repentina do convencional discurso de terceira pessoa para o de primeira pessoa; 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permanente ansiedade do narrador pela contemporaneidade que conduz à constante reflexão sobre a vida humana;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conhecimento de histórias da tradição e do imaginário popular;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juízos pessoais, amargamente irónicos, mas também simpáticos;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Apartes que revelam cumplicidade com leitor;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partilha de referentes comuns ao narrador e ao leitor do século XX, profundamente irónica;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5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atualização de conceitos, uma vez que o narrador tem consciência que o leitor não domina o universo do século XVIII.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20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185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1" y="388006"/>
            <a:ext cx="8596668" cy="793281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 NARRADOR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572805"/>
              </p:ext>
            </p:extLst>
          </p:nvPr>
        </p:nvGraphicFramePr>
        <p:xfrm>
          <a:off x="556668" y="1573119"/>
          <a:ext cx="8596312" cy="414457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2641738"/>
                <a:gridCol w="5954574"/>
              </a:tblGrid>
              <a:tr h="578410">
                <a:tc gridSpan="2"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QUANTO</a:t>
                      </a:r>
                      <a:r>
                        <a:rPr lang="pt-PT" sz="2800" baseline="0" dirty="0" smtClean="0"/>
                        <a:t> À PRESENÇA…</a:t>
                      </a:r>
                      <a:endParaRPr lang="pt-PT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pt-PT" sz="2400" b="1" dirty="0" smtClean="0"/>
                        <a:t>NÃO PARTICIPANTE</a:t>
                      </a:r>
                      <a:endParaRPr lang="pt-PT" sz="2400" b="1" baseline="0" dirty="0" smtClean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200" b="1" dirty="0" smtClean="0"/>
                        <a:t>HETERODIEGÉTICO</a:t>
                      </a:r>
                      <a:endParaRPr lang="pt-PT" sz="22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sz="2200" dirty="0" smtClean="0"/>
                        <a:t>O narrador não participa</a:t>
                      </a:r>
                      <a:r>
                        <a:rPr lang="pt-PT" sz="2200" baseline="0" dirty="0" smtClean="0"/>
                        <a:t> na ação.</a:t>
                      </a:r>
                      <a:endParaRPr lang="pt-PT" sz="2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400" b="1" dirty="0" smtClean="0"/>
                        <a:t>PARTICIPANTE</a:t>
                      </a:r>
                      <a:endParaRPr lang="pt-PT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200" b="1" dirty="0" smtClean="0"/>
                        <a:t>AUTODIEGÉTICO</a:t>
                      </a:r>
                      <a:endParaRPr lang="pt-PT" sz="2200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2200" dirty="0" smtClean="0"/>
                        <a:t>O</a:t>
                      </a:r>
                      <a:r>
                        <a:rPr lang="pt-PT" sz="2200" baseline="0" dirty="0" smtClean="0"/>
                        <a:t> narrador é personagem principal (protagonista).</a:t>
                      </a:r>
                      <a:endParaRPr lang="pt-PT" sz="2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200" b="1" dirty="0" smtClean="0"/>
                        <a:t>HOMODIEGÉTICO</a:t>
                      </a:r>
                      <a:endParaRPr lang="pt-PT" sz="22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t-PT" sz="2200" dirty="0" smtClean="0"/>
                        <a:t>O narrador é personagem secundária.</a:t>
                      </a:r>
                      <a:endParaRPr lang="pt-PT" sz="2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1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3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8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450692"/>
              </p:ext>
            </p:extLst>
          </p:nvPr>
        </p:nvGraphicFramePr>
        <p:xfrm>
          <a:off x="556311" y="1573119"/>
          <a:ext cx="8596668" cy="4556050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8596668"/>
              </a:tblGrid>
              <a:tr h="578410"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QUANTO</a:t>
                      </a:r>
                      <a:r>
                        <a:rPr lang="pt-PT" sz="2800" baseline="0" dirty="0" smtClean="0"/>
                        <a:t> À CIÊNCIA/FOCALIZAÇÃO…</a:t>
                      </a:r>
                      <a:endParaRPr lang="pt-PT" sz="2800" dirty="0"/>
                    </a:p>
                  </a:txBody>
                  <a:tcPr anchor="ctr"/>
                </a:tc>
              </a:tr>
              <a:tr h="48409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pt-PT" sz="2000" b="1" baseline="0" dirty="0" smtClean="0"/>
                        <a:t>OMNISCIENTE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 smtClean="0"/>
                        <a:t>O</a:t>
                      </a:r>
                      <a:r>
                        <a:rPr lang="pt-PT" sz="1800" baseline="0" dirty="0" smtClean="0"/>
                        <a:t> narrador conhece toda a história, manipula o tempo e conhece o interior das personagens.</a:t>
                      </a:r>
                      <a:endParaRPr lang="pt-PT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00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b="1" dirty="0" smtClean="0"/>
                        <a:t>INTERNA/INTRADIEGÉTICA</a:t>
                      </a:r>
                      <a:endParaRPr lang="pt-PT" sz="2000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 smtClean="0"/>
                        <a:t>O narrador</a:t>
                      </a:r>
                      <a:r>
                        <a:rPr lang="pt-PT" sz="1800" baseline="0" dirty="0" smtClean="0"/>
                        <a:t> conhece toda a história, mas adota o ponto de vista de uma ou mais personagens, resultando numa diminuição de conhecimento.</a:t>
                      </a:r>
                      <a:endParaRPr lang="pt-PT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b="1" dirty="0" smtClean="0"/>
                        <a:t>EXTERNA/EXTRADIEGÉTICA</a:t>
                      </a:r>
                      <a:endParaRPr lang="pt-PT" sz="2000" b="1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 smtClean="0"/>
                        <a:t>O narrador</a:t>
                      </a:r>
                      <a:r>
                        <a:rPr lang="pt-PT" sz="1800" baseline="0" dirty="0" smtClean="0"/>
                        <a:t> conhece apenas o que é observável.</a:t>
                      </a:r>
                      <a:endParaRPr lang="pt-PT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4</a:t>
            </a:fld>
            <a:endParaRPr lang="en-US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556311" y="388006"/>
            <a:ext cx="8596668" cy="7932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 NARRADOR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Marcador de Posição do Rodapé 5"/>
          <p:cNvSpPr txBox="1">
            <a:spLocks/>
          </p:cNvSpPr>
          <p:nvPr/>
        </p:nvSpPr>
        <p:spPr>
          <a:xfrm>
            <a:off x="556311" y="640648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i="1" smtClean="0"/>
              <a:t>Memorial do Convento</a:t>
            </a:r>
            <a:r>
              <a:rPr lang="pt-PT" smtClean="0"/>
              <a:t>, José Saramago - </a:t>
            </a:r>
            <a:r>
              <a:rPr lang="pt-PT" b="1" smtClean="0"/>
              <a:t>O Narrador: Classificação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6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114293"/>
              </p:ext>
            </p:extLst>
          </p:nvPr>
        </p:nvGraphicFramePr>
        <p:xfrm>
          <a:off x="556310" y="1573119"/>
          <a:ext cx="8596669" cy="3566021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8596669"/>
              </a:tblGrid>
              <a:tr h="578410">
                <a:tc>
                  <a:txBody>
                    <a:bodyPr/>
                    <a:lstStyle/>
                    <a:p>
                      <a:pPr algn="ctr"/>
                      <a:r>
                        <a:rPr lang="pt-PT" sz="2800" dirty="0" smtClean="0"/>
                        <a:t>QUANTO</a:t>
                      </a:r>
                      <a:r>
                        <a:rPr lang="pt-PT" sz="2800" baseline="0" dirty="0" smtClean="0"/>
                        <a:t> AO PONTO DE VISTA…</a:t>
                      </a:r>
                      <a:endParaRPr lang="pt-PT" sz="2800" dirty="0"/>
                    </a:p>
                  </a:txBody>
                  <a:tcPr anchor="ctr"/>
                </a:tc>
              </a:tr>
              <a:tr h="64545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pt-PT" sz="2400" b="1" baseline="0" dirty="0" smtClean="0"/>
                        <a:t>OBJETIVO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200" dirty="0" smtClean="0"/>
                        <a:t>O</a:t>
                      </a:r>
                      <a:r>
                        <a:rPr lang="pt-PT" sz="2200" baseline="0" dirty="0" smtClean="0"/>
                        <a:t> narrador relata a história com objetividade e imparcialidade.</a:t>
                      </a:r>
                      <a:endParaRPr lang="pt-PT" sz="2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400" b="1" dirty="0" smtClean="0"/>
                        <a:t>SUBJETIVO</a:t>
                      </a:r>
                      <a:endParaRPr lang="pt-PT" sz="2400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t-PT" sz="2200" dirty="0" smtClean="0"/>
                        <a:t>O narrador</a:t>
                      </a:r>
                      <a:r>
                        <a:rPr lang="pt-PT" sz="2200" baseline="0" dirty="0" smtClean="0"/>
                        <a:t> relata a história com subjetividade (juízos de valor, considerações pessoais…). É parcial naquilo que diz.</a:t>
                      </a:r>
                      <a:endParaRPr lang="pt-PT" sz="2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5</a:t>
            </a:fld>
            <a:endParaRPr lang="en-US" b="1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556311" y="388006"/>
            <a:ext cx="8596668" cy="7932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 NARRADOR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Marcador de Posição do Rodapé 5"/>
          <p:cNvSpPr txBox="1">
            <a:spLocks/>
          </p:cNvSpPr>
          <p:nvPr/>
        </p:nvSpPr>
        <p:spPr>
          <a:xfrm>
            <a:off x="556311" y="640648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i="1" smtClean="0"/>
              <a:t>Memorial do Convento</a:t>
            </a:r>
            <a:r>
              <a:rPr lang="pt-PT" smtClean="0"/>
              <a:t>, José Saramago - </a:t>
            </a:r>
            <a:r>
              <a:rPr lang="pt-PT" b="1" smtClean="0"/>
              <a:t>O Narrador: Classificação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57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388006"/>
            <a:ext cx="8596668" cy="793281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NARRATÁRIO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56310" y="1385046"/>
            <a:ext cx="8596668" cy="376517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3000" dirty="0"/>
              <a:t>P</a:t>
            </a:r>
            <a:r>
              <a:rPr lang="pt-PT" sz="3000" dirty="0" smtClean="0"/>
              <a:t>ode </a:t>
            </a:r>
            <a:r>
              <a:rPr lang="pt-PT" sz="3000" dirty="0"/>
              <a:t>identificar-se com o leitor virtual (todo o leitor que venha a ler a obra). </a:t>
            </a:r>
            <a:endParaRPr lang="pt-PT" sz="3000" dirty="0" smtClean="0"/>
          </a:p>
          <a:p>
            <a:pPr algn="just">
              <a:lnSpc>
                <a:spcPct val="150000"/>
              </a:lnSpc>
            </a:pPr>
            <a:r>
              <a:rPr lang="pt-PT" sz="3000" dirty="0" smtClean="0"/>
              <a:t>É </a:t>
            </a:r>
            <a:r>
              <a:rPr lang="pt-PT" sz="3000" dirty="0"/>
              <a:t>a ele que se dirige o narrador. </a:t>
            </a:r>
            <a:endParaRPr lang="pt-PT" sz="3000" dirty="0" smtClean="0"/>
          </a:p>
          <a:p>
            <a:pPr algn="just">
              <a:lnSpc>
                <a:spcPct val="150000"/>
              </a:lnSpc>
            </a:pPr>
            <a:r>
              <a:rPr lang="pt-PT" sz="3000" dirty="0" smtClean="0"/>
              <a:t>Pode </a:t>
            </a:r>
            <a:r>
              <a:rPr lang="pt-PT" sz="3000" dirty="0"/>
              <a:t>também ter o estatuto de uma personagem e intervir na ação.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6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514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866474"/>
              </p:ext>
            </p:extLst>
          </p:nvPr>
        </p:nvGraphicFramePr>
        <p:xfrm>
          <a:off x="555625" y="1573213"/>
          <a:ext cx="8597900" cy="371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900"/>
              </a:tblGrid>
              <a:tr h="56486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NARRADOR HETERODIEGÉTICO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Trata-se de uma entidade exterior à história que assume a função de relatar os acontecimentos.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Surge normalmente na terceira pessoa (essa presença é transmitida pelos pronomes e verbos).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vezes, a voz do </a:t>
                      </a:r>
                      <a:r>
                        <a:rPr lang="pt-PT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narrador heterodiegético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confunde-se com o </a:t>
                      </a:r>
                      <a:r>
                        <a:rPr lang="pt-PT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pensamento de outra personagem</a:t>
                      </a:r>
                      <a:r>
                        <a:rPr lang="pt-PT" sz="18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lang="pt-P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7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PRESENÇA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278471" y="1976718"/>
            <a:ext cx="2756660" cy="40764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400" dirty="0">
                <a:solidFill>
                  <a:schemeClr val="dk1"/>
                </a:solidFill>
              </a:rPr>
              <a:t>“Veio andando devagar. Não tem ninguém à sua espera em Lisboa, e em Mafra, donde partiu anos atrás para assentar praça na infantaria de sua majestade, se pai e mãe se lembram dele, julgam-no vivo porque não têm notícias de que esteja morto, ou morto porque as não têm de que seja vivo. Enfim, tudo acabará por saber-se com o tempo.”</a:t>
            </a:r>
          </a:p>
          <a:p>
            <a:pPr algn="r">
              <a:lnSpc>
                <a:spcPct val="150000"/>
              </a:lnSpc>
            </a:pPr>
            <a:r>
              <a:rPr lang="pt-PT" sz="500" dirty="0">
                <a:solidFill>
                  <a:schemeClr val="dk1"/>
                </a:solidFill>
              </a:rPr>
              <a:t>Saramago, José (2012). Memorial do Convento. Editorial Caminho (51.ª </a:t>
            </a:r>
            <a:r>
              <a:rPr lang="pt-PT" sz="500" dirty="0" smtClean="0">
                <a:solidFill>
                  <a:schemeClr val="dk1"/>
                </a:solidFill>
              </a:rPr>
              <a:t>edição)</a:t>
            </a:r>
            <a:endParaRPr lang="pt-PT" sz="5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9278471" y="1594512"/>
            <a:ext cx="2756660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1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185872" y="4813670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1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04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711126"/>
              </p:ext>
            </p:extLst>
          </p:nvPr>
        </p:nvGraphicFramePr>
        <p:xfrm>
          <a:off x="555625" y="1573213"/>
          <a:ext cx="8597900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900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NARRADOR HOMODIEGÉTICO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Ocorre na primeira pessoa do singular ou plural.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pt-P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narrador é uma personagem da história, que revela as suas próprias vivências – não se trata do protagonista, mas de uma personagem que se insere na diegese e que, em determinada situação, reivindica o relato dos acontecimentos que viveu.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8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PRESENÇA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04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310" y="128783"/>
            <a:ext cx="8596668" cy="66459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pt-PT" sz="4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NARRADOR NA OBRA</a:t>
            </a:r>
            <a:endParaRPr lang="pt-PT" sz="4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719446"/>
              </p:ext>
            </p:extLst>
          </p:nvPr>
        </p:nvGraphicFramePr>
        <p:xfrm>
          <a:off x="555625" y="1573216"/>
          <a:ext cx="8597353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353"/>
              </a:tblGrid>
              <a:tr h="43012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pt-PT" sz="2000" b="1" dirty="0" smtClean="0"/>
                        <a:t>NARRADOR HOMODIEGÉTICO</a:t>
                      </a:r>
                    </a:p>
                  </a:txBody>
                  <a:tcPr/>
                </a:tc>
              </a:tr>
              <a:tr h="220087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narrador pode tratar-se/ser:</a:t>
                      </a:r>
                    </a:p>
                  </a:txBody>
                  <a:tcPr/>
                </a:tc>
              </a:tr>
              <a:tr h="696648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eu nacional e coletivo, associado aqui à ideia de Pátria. O narrador identifica-se com as outras personagens;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lang="pt-PT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1089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“eu” narrador pode ser descrito como o “eu” autor textualmente implícito;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narrador homodiegético pode aparecer misturado com a própria multidão;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t-PT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União entre a voz do narrador e a de outras personagens, em substituição do discurso direto.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pt-PT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56310" y="6406486"/>
            <a:ext cx="6297612" cy="365125"/>
          </a:xfrm>
        </p:spPr>
        <p:txBody>
          <a:bodyPr/>
          <a:lstStyle/>
          <a:p>
            <a:r>
              <a:rPr lang="pt-PT" i="1" dirty="0" smtClean="0"/>
              <a:t>Memorial do Convento</a:t>
            </a:r>
            <a:r>
              <a:rPr lang="pt-PT" dirty="0" smtClean="0"/>
              <a:t>, José Saramago - </a:t>
            </a:r>
            <a:r>
              <a:rPr lang="pt-PT" b="1" dirty="0" smtClean="0"/>
              <a:t>O Narrador: Classificação</a:t>
            </a:r>
            <a:endParaRPr lang="en-US" b="1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81380" y="6406486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b="1" smtClean="0"/>
              <a:t>9</a:t>
            </a:fld>
            <a:endParaRPr lang="en-US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6310" y="793376"/>
            <a:ext cx="8596668" cy="66263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QUANTO À PRESENÇA</a:t>
            </a:r>
            <a:endParaRPr lang="pt-PT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278471" y="514718"/>
            <a:ext cx="2756660" cy="24167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“(…) 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na grande entrada de onze mil homens que </a:t>
            </a:r>
            <a:r>
              <a:rPr lang="pt-PT" sz="1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fizemos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em outubro do ano passado e que se terminou com perda de duzentos </a:t>
            </a:r>
            <a:r>
              <a:rPr lang="pt-PT" sz="1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nossos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(…) A Olivença </a:t>
            </a:r>
            <a:r>
              <a:rPr lang="pt-PT" sz="1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nos recolhemos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, com algum saque que </a:t>
            </a:r>
            <a:r>
              <a:rPr lang="pt-PT" sz="1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tomámos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em </a:t>
            </a:r>
            <a:r>
              <a:rPr lang="pt-PT" sz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Barcarrota</a:t>
            </a:r>
            <a:r>
              <a:rPr lang="pt-PT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e pouco gosto para gozar dele </a:t>
            </a:r>
            <a:r>
              <a:rPr lang="pt-PT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(…)”</a:t>
            </a:r>
            <a:r>
              <a:rPr lang="pt-PT" sz="1200" dirty="0" smtClean="0">
                <a:solidFill>
                  <a:schemeClr val="dk1"/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9278471" y="3561074"/>
            <a:ext cx="2756660" cy="2974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1200" dirty="0">
                <a:solidFill>
                  <a:schemeClr val="dk1"/>
                </a:solidFill>
              </a:rPr>
              <a:t>“Num canto da abegoaria desenrolaram a enxerga e a esteira, aos pés delas encostaram o escano, fronteira a arca, como os limites de um novo território, raia traçada no chão e em panos levantada, suspensos estes de um arame, </a:t>
            </a:r>
            <a:r>
              <a:rPr lang="pt-PT" sz="1200" b="1" dirty="0">
                <a:solidFill>
                  <a:schemeClr val="dk1"/>
                </a:solidFill>
              </a:rPr>
              <a:t>para que isto seja de facto uma casa e nela possamos encontrar-nos sós quando estivermos sozinhos</a:t>
            </a:r>
            <a:r>
              <a:rPr lang="pt-PT" sz="1200" dirty="0">
                <a:solidFill>
                  <a:schemeClr val="dk1"/>
                </a:solidFill>
              </a:rPr>
              <a:t>.”</a:t>
            </a:r>
          </a:p>
          <a:p>
            <a:pPr algn="r">
              <a:lnSpc>
                <a:spcPct val="150000"/>
              </a:lnSpc>
            </a:pPr>
            <a:r>
              <a:rPr lang="pt-PT" sz="500" dirty="0" smtClean="0">
                <a:solidFill>
                  <a:schemeClr val="dk1"/>
                </a:solidFill>
              </a:rPr>
              <a:t>Saramago</a:t>
            </a:r>
            <a:r>
              <a:rPr lang="pt-PT" sz="500" dirty="0">
                <a:solidFill>
                  <a:schemeClr val="dk1"/>
                </a:solidFill>
              </a:rPr>
              <a:t>, José (2012). Memorial do Convento. Editorial Caminho (51.ª edição)</a:t>
            </a:r>
            <a:r>
              <a:rPr lang="pt-PT" sz="5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9278471" y="128783"/>
            <a:ext cx="2756660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2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4185872" y="3341818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2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9278471" y="3150715"/>
            <a:ext cx="2756660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3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4185872" y="5293599"/>
            <a:ext cx="1337544" cy="382206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PT" sz="1400" b="1" dirty="0" smtClean="0">
                <a:solidFill>
                  <a:schemeClr val="dk1"/>
                </a:solidFill>
              </a:rPr>
              <a:t>EXEMPLO 3</a:t>
            </a:r>
            <a:endParaRPr lang="pt-PT" sz="1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9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pet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2182</Words>
  <Application>Microsoft Office PowerPoint</Application>
  <PresentationFormat>Ecrã Panorâmico</PresentationFormat>
  <Paragraphs>227</Paragraphs>
  <Slides>20</Slides>
  <Notes>19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2</vt:lpstr>
      <vt:lpstr>Wingdings 3</vt:lpstr>
      <vt:lpstr>Aspeto</vt:lpstr>
      <vt:lpstr>Classificação do Narrador em Memorial do Convento</vt:lpstr>
      <vt:lpstr>NARRADOR</vt:lpstr>
      <vt:lpstr>CLASSIFICAÇÃO DO NARRADOR</vt:lpstr>
      <vt:lpstr>Apresentação do PowerPoint</vt:lpstr>
      <vt:lpstr>Apresentação do PowerPoint</vt:lpstr>
      <vt:lpstr>NARRATÁRIO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NARRADOR NA OBRA</vt:lpstr>
      <vt:lpstr>O NARRATÁRIO NA OBRA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Luís Nepomuceno</dc:creator>
  <cp:lastModifiedBy>Luís Nepomuceno</cp:lastModifiedBy>
  <cp:revision>19</cp:revision>
  <dcterms:created xsi:type="dcterms:W3CDTF">2013-05-18T09:46:31Z</dcterms:created>
  <dcterms:modified xsi:type="dcterms:W3CDTF">2013-05-21T18:30:38Z</dcterms:modified>
</cp:coreProperties>
</file>